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70376"/>
  </p:normalViewPr>
  <p:slideViewPr>
    <p:cSldViewPr snapToGrid="0" snapToObjects="1">
      <p:cViewPr varScale="1">
        <p:scale>
          <a:sx n="86" d="100"/>
          <a:sy n="86" d="100"/>
        </p:scale>
        <p:origin x="3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73607C-448C-7843-ADCC-2938DFADB127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5EE94-275D-234F-8F74-34DBE1F53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43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 findings from large prospective cohort studies show that the association of risk of cardiovascular disease and death with increasing waist circumference is stronger in non-obese individuals compared with obese individuals.4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5EE94-275D-234F-8F74-34DBE1F53F0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76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855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43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75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022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919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291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2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973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197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43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339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E22A2-4D84-D04B-A2D5-02C4E1E1152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9CEA8-9EFB-6844-876D-D2FA0C4BB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78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Metabolically Healthy Obese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553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Mouse Studies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Mouse models with increased subcutaneous fat storage (</a:t>
            </a:r>
            <a:r>
              <a:rPr lang="en-US" dirty="0" err="1" smtClean="0"/>
              <a:t>MitoNEET</a:t>
            </a:r>
            <a:r>
              <a:rPr lang="en-US" dirty="0" smtClean="0"/>
              <a:t>, </a:t>
            </a:r>
            <a:r>
              <a:rPr lang="en-US" dirty="0" err="1" smtClean="0"/>
              <a:t>ChREBP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Obese but not diabetic</a:t>
            </a:r>
          </a:p>
          <a:p>
            <a:r>
              <a:rPr lang="en-US" b="1" dirty="0" smtClean="0"/>
              <a:t>Do you think they would be more or less insulin resistant?  Why or why not?</a:t>
            </a:r>
          </a:p>
          <a:p>
            <a:r>
              <a:rPr lang="en-US" dirty="0" smtClean="0"/>
              <a:t>Liver fat is prognostic of obesity -&gt; diabetes progression</a:t>
            </a:r>
          </a:p>
          <a:p>
            <a:pPr lvl="1"/>
            <a:r>
              <a:rPr lang="en-US" b="1" dirty="0" smtClean="0"/>
              <a:t>What is the role of the liver in glucose homeostasis? 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0092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Discussion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do you think, is there such a thing as MHO?</a:t>
            </a:r>
          </a:p>
          <a:p>
            <a:r>
              <a:rPr lang="en-US" dirty="0" smtClean="0"/>
              <a:t>How does this information affect how aggressively and generally weight loss advice should be given?</a:t>
            </a:r>
          </a:p>
          <a:p>
            <a:r>
              <a:rPr lang="en-US" dirty="0" smtClean="0"/>
              <a:t>These are population levels studies, but do you think a more subtle account of individual differences in metabolism might affect your suggestions?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4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mean by this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Debatable </a:t>
            </a:r>
            <a:r>
              <a:rPr lang="en-US" dirty="0"/>
              <a:t>medical condition characterized by obesity which does not produce </a:t>
            </a:r>
            <a:r>
              <a:rPr lang="en-US" dirty="0" smtClean="0"/>
              <a:t>metabolic complications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999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Statistics on MHO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76663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Wide ranges (6-75%)</a:t>
            </a:r>
          </a:p>
          <a:p>
            <a:pPr lvl="1"/>
            <a:r>
              <a:rPr lang="en-US" dirty="0" smtClean="0"/>
              <a:t>Consistently more prevalent in women</a:t>
            </a:r>
          </a:p>
          <a:p>
            <a:pPr lvl="1"/>
            <a:r>
              <a:rPr lang="en-US" b="1" dirty="0" smtClean="0"/>
              <a:t>Decreased prevalence with age.  Why might this be?</a:t>
            </a:r>
          </a:p>
          <a:p>
            <a:pPr lvl="1"/>
            <a:r>
              <a:rPr lang="en-US" b="1" dirty="0" smtClean="0"/>
              <a:t>Does this remind you of anything from Thursday’s lecture?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822" y="1181377"/>
            <a:ext cx="7106178" cy="3819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4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caveats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08270" cy="4351338"/>
          </a:xfrm>
        </p:spPr>
        <p:txBody>
          <a:bodyPr/>
          <a:lstStyle/>
          <a:p>
            <a:r>
              <a:rPr lang="en-US" dirty="0" smtClean="0"/>
              <a:t>How do we define obese?</a:t>
            </a:r>
          </a:p>
          <a:p>
            <a:r>
              <a:rPr lang="en-US" dirty="0" smtClean="0"/>
              <a:t>How do we define medical complications?</a:t>
            </a:r>
          </a:p>
          <a:p>
            <a:pPr lvl="1"/>
            <a:r>
              <a:rPr lang="en-US" b="1" dirty="0" smtClean="0"/>
              <a:t>Is this different for chronic diseases?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2157"/>
          <a:stretch/>
        </p:blipFill>
        <p:spPr>
          <a:xfrm>
            <a:off x="5194440" y="1279525"/>
            <a:ext cx="6997560" cy="408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46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Well Blogs Article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19650" cy="4351338"/>
          </a:xfrm>
        </p:spPr>
        <p:txBody>
          <a:bodyPr/>
          <a:lstStyle/>
          <a:p>
            <a:r>
              <a:rPr lang="en-US" dirty="0" smtClean="0"/>
              <a:t>“In </a:t>
            </a:r>
            <a:r>
              <a:rPr lang="en-US" dirty="0"/>
              <a:t>the healthy obese, however, the fat tends to remain in the subcutaneous padding just beneath the skin, where it appears to be fairly innocuous</a:t>
            </a:r>
            <a:r>
              <a:rPr lang="en-US" dirty="0" smtClean="0"/>
              <a:t>.”</a:t>
            </a:r>
          </a:p>
          <a:p>
            <a:r>
              <a:rPr lang="en-US" b="1" dirty="0" smtClean="0"/>
              <a:t>What would be some good ways to assess this?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0267" y="1690688"/>
            <a:ext cx="5794058" cy="351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8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Apple Shape vs Pear Shape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172076" y="1825625"/>
            <a:ext cx="6181724" cy="4351338"/>
          </a:xfrm>
        </p:spPr>
        <p:txBody>
          <a:bodyPr>
            <a:normAutofit/>
          </a:bodyPr>
          <a:lstStyle/>
          <a:p>
            <a:r>
              <a:rPr lang="en-US" b="1" dirty="0" smtClean="0"/>
              <a:t>What could drive these differences in fat deposition?</a:t>
            </a:r>
          </a:p>
          <a:p>
            <a:r>
              <a:rPr lang="en-US" dirty="0" smtClean="0"/>
              <a:t>Pear shaped</a:t>
            </a:r>
          </a:p>
          <a:p>
            <a:pPr lvl="1"/>
            <a:r>
              <a:rPr lang="en-US" dirty="0" smtClean="0"/>
              <a:t>High risk for orthopedic problems, varicose veins</a:t>
            </a:r>
          </a:p>
          <a:p>
            <a:pPr lvl="1"/>
            <a:r>
              <a:rPr lang="en-US" dirty="0" smtClean="0"/>
              <a:t>Estrogenic, premenopausal</a:t>
            </a:r>
          </a:p>
          <a:p>
            <a:r>
              <a:rPr lang="en-US" dirty="0" smtClean="0"/>
              <a:t>Apple shaped</a:t>
            </a:r>
          </a:p>
          <a:p>
            <a:pPr lvl="1"/>
            <a:r>
              <a:rPr lang="en-US" dirty="0" smtClean="0"/>
              <a:t>Higher risk for heart, liver disease, diabetes</a:t>
            </a:r>
          </a:p>
          <a:p>
            <a:r>
              <a:rPr lang="en-US" b="1" dirty="0" smtClean="0"/>
              <a:t>How could this be measured?</a:t>
            </a:r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427" y="1690688"/>
            <a:ext cx="3261066" cy="4953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38200" y="1690688"/>
            <a:ext cx="3662363" cy="2095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29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Well Blots Article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Divergent identical twin differences</a:t>
            </a:r>
          </a:p>
          <a:p>
            <a:pPr lvl="1"/>
            <a:r>
              <a:rPr lang="en-US" dirty="0" smtClean="0"/>
              <a:t>~40lb difference</a:t>
            </a:r>
          </a:p>
          <a:p>
            <a:pPr lvl="1"/>
            <a:r>
              <a:rPr lang="en-US" dirty="0" smtClean="0"/>
              <a:t>Some twins had worsened complications (liver fat) others did not (MHO)</a:t>
            </a:r>
          </a:p>
          <a:p>
            <a:pPr lvl="1"/>
            <a:r>
              <a:rPr lang="en-US" dirty="0" smtClean="0"/>
              <a:t>MHO more adipocytes</a:t>
            </a:r>
            <a:r>
              <a:rPr lang="en-US" b="1" dirty="0" smtClean="0"/>
              <a:t>.  Why would this be relevant?  Why would this be different?</a:t>
            </a:r>
            <a:endParaRPr lang="en-US" dirty="0" smtClean="0"/>
          </a:p>
          <a:p>
            <a:pPr lvl="1"/>
            <a:r>
              <a:rPr lang="en-US" dirty="0" smtClean="0"/>
              <a:t>MHO more inflammation in adipose</a:t>
            </a:r>
          </a:p>
        </p:txBody>
      </p:sp>
    </p:spTree>
    <p:extLst>
      <p:ext uri="{BB962C8B-B14F-4D97-AF65-F5344CB8AC3E}">
        <p14:creationId xmlns:p14="http://schemas.microsoft.com/office/powerpoint/2010/main" val="70668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Harvard Health Blog/Lancet Article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Defined MHO differently</a:t>
            </a:r>
          </a:p>
          <a:p>
            <a:pPr lvl="1"/>
            <a:r>
              <a:rPr lang="en-US" dirty="0" smtClean="0"/>
              <a:t>Waist size &gt;40 for man or &gt;35 for women</a:t>
            </a:r>
          </a:p>
          <a:p>
            <a:pPr lvl="1"/>
            <a:r>
              <a:rPr lang="en-US" dirty="0" smtClean="0"/>
              <a:t>Normal blood pressure, </a:t>
            </a:r>
            <a:r>
              <a:rPr lang="en-US" dirty="0" err="1" smtClean="0"/>
              <a:t>glycemia</a:t>
            </a:r>
            <a:endParaRPr lang="en-US" dirty="0" smtClean="0"/>
          </a:p>
          <a:p>
            <a:pPr lvl="1"/>
            <a:r>
              <a:rPr lang="en-US" dirty="0" smtClean="0"/>
              <a:t>Good insulin sensitivity.  </a:t>
            </a:r>
            <a:r>
              <a:rPr lang="en-US" b="1" dirty="0" smtClean="0"/>
              <a:t>Where are they on the diabetes progression we discussed?</a:t>
            </a:r>
          </a:p>
          <a:p>
            <a:pPr lvl="1"/>
            <a:r>
              <a:rPr lang="en-US" dirty="0" smtClean="0"/>
              <a:t>Good physical fitness.  </a:t>
            </a:r>
            <a:r>
              <a:rPr lang="en-US" b="1" dirty="0" smtClean="0"/>
              <a:t>Any thoughts on the relationship between fitness and disease risk?</a:t>
            </a:r>
          </a:p>
          <a:p>
            <a:r>
              <a:rPr lang="en-US" dirty="0" smtClean="0"/>
              <a:t>Any thoughts on this definition of MHO?</a:t>
            </a:r>
          </a:p>
        </p:txBody>
      </p:sp>
    </p:spTree>
    <p:extLst>
      <p:ext uri="{BB962C8B-B14F-4D97-AF65-F5344CB8AC3E}">
        <p14:creationId xmlns:p14="http://schemas.microsoft.com/office/powerpoint/2010/main" val="207997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Lancet Article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“Waist circumference measurement might therefore be more useful for the identification of high metabolic risk for normal weight and moderately obese patients than severely obese patients”</a:t>
            </a:r>
          </a:p>
          <a:p>
            <a:pPr lvl="1"/>
            <a:r>
              <a:rPr lang="en-US" b="1" dirty="0" smtClean="0"/>
              <a:t>Why?</a:t>
            </a:r>
          </a:p>
          <a:p>
            <a:r>
              <a:rPr lang="en-US" dirty="0" smtClean="0"/>
              <a:t>“Most likely, metabolically healthy obesity shows an intermediate, rather than a permanent, low risk state”</a:t>
            </a:r>
          </a:p>
          <a:p>
            <a:pPr lvl="1"/>
            <a:r>
              <a:rPr lang="en-US" dirty="0" smtClean="0"/>
              <a:t>“Of all individuals classified as metabolically healthy obese at the beginning, a third changed to a high risk phenotype during the course of the study”</a:t>
            </a:r>
          </a:p>
          <a:p>
            <a:r>
              <a:rPr lang="en-US" b="1" dirty="0" smtClean="0"/>
              <a:t>What are the implications of this?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2809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496</Words>
  <Application>Microsoft Macintosh PowerPoint</Application>
  <PresentationFormat>Widescreen</PresentationFormat>
  <Paragraphs>54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Metabolically Healthy Obese</vt:lpstr>
      <vt:lpstr>What do we mean by this</vt:lpstr>
      <vt:lpstr>Statistics on MHO</vt:lpstr>
      <vt:lpstr>Some caveats</vt:lpstr>
      <vt:lpstr>The Well Blogs Article</vt:lpstr>
      <vt:lpstr>Apple Shape vs Pear Shape</vt:lpstr>
      <vt:lpstr>Well Blots Article Continued</vt:lpstr>
      <vt:lpstr>Harvard Health Blog/Lancet Article</vt:lpstr>
      <vt:lpstr>Lancet Article Continued</vt:lpstr>
      <vt:lpstr>Mouse Studies</vt:lpstr>
      <vt:lpstr>Final Discussion Thoughts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Metabolically Healthy Obese</dc:title>
  <dc:creator>Dave Bridges</dc:creator>
  <cp:lastModifiedBy>Dave Bridges</cp:lastModifiedBy>
  <cp:revision>6</cp:revision>
  <dcterms:created xsi:type="dcterms:W3CDTF">2017-10-20T11:26:29Z</dcterms:created>
  <dcterms:modified xsi:type="dcterms:W3CDTF">2017-10-20T13:55:36Z</dcterms:modified>
</cp:coreProperties>
</file>

<file path=docProps/thumbnail.jpeg>
</file>